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9"/>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Agrandir Wide" charset="1" panose="00000505000000000000"/>
      <p:regular r:id="rId19"/>
    </p:embeddedFont>
    <p:embeddedFont>
      <p:font typeface="Agrandir Wide Bold" charset="1" panose="00000805000000000000"/>
      <p:regular r:id="rId20"/>
    </p:embeddedFont>
    <p:embeddedFont>
      <p:font typeface="Agrandir Wide Italics" charset="1" panose="00000505000000000000"/>
      <p:regular r:id="rId21"/>
    </p:embeddedFont>
    <p:embeddedFont>
      <p:font typeface="Agrandir Wide Bold Italics" charset="1" panose="00000805000000000000"/>
      <p:regular r:id="rId22"/>
    </p:embeddedFont>
    <p:embeddedFont>
      <p:font typeface="Agrandir Wide Thin" charset="1" panose="00000205000000000000"/>
      <p:regular r:id="rId23"/>
    </p:embeddedFont>
    <p:embeddedFont>
      <p:font typeface="Agrandir Wide Thin Italics" charset="1" panose="00000205000000000000"/>
      <p:regular r:id="rId24"/>
    </p:embeddedFont>
    <p:embeddedFont>
      <p:font typeface="Agrandir Wide Medium" charset="1" panose="00000605000000000000"/>
      <p:regular r:id="rId25"/>
    </p:embeddedFont>
    <p:embeddedFont>
      <p:font typeface="Agrandir Wide Medium Italics" charset="1" panose="00000605000000000000"/>
      <p:regular r:id="rId26"/>
    </p:embeddedFont>
    <p:embeddedFont>
      <p:font typeface="Agrandir Wide Ultra-Bold" charset="1" panose="00000905000000000000"/>
      <p:regular r:id="rId27"/>
    </p:embeddedFont>
    <p:embeddedFont>
      <p:font typeface="Agrandir Wide Ultra-Bold Italics" charset="1" panose="00000905000000000000"/>
      <p:regular r:id="rId28"/>
    </p:embeddedFont>
    <p:embeddedFont>
      <p:font typeface="Agrandir Wide Heavy" charset="1" panose="00000A05000000000000"/>
      <p:regular r:id="rId29"/>
    </p:embeddedFont>
    <p:embeddedFont>
      <p:font typeface="Agrandir Wide Heavy Italics" charset="1" panose="00000A05000000000000"/>
      <p:regular r:id="rId30"/>
    </p:embeddedFont>
    <p:embeddedFont>
      <p:font typeface="Open Sans" charset="1" panose="020B0606030504020204"/>
      <p:regular r:id="rId31"/>
    </p:embeddedFont>
    <p:embeddedFont>
      <p:font typeface="Open Sans Bold" charset="1" panose="020B0806030504020204"/>
      <p:regular r:id="rId32"/>
    </p:embeddedFont>
    <p:embeddedFont>
      <p:font typeface="Open Sans Italics" charset="1" panose="020B0606030504020204"/>
      <p:regular r:id="rId33"/>
    </p:embeddedFont>
    <p:embeddedFont>
      <p:font typeface="Open Sans Bold Italics" charset="1" panose="020B0806030504020204"/>
      <p:regular r:id="rId34"/>
    </p:embeddedFont>
    <p:embeddedFont>
      <p:font typeface="Open Sans Light" charset="1" panose="020B0306030504020204"/>
      <p:regular r:id="rId35"/>
    </p:embeddedFont>
    <p:embeddedFont>
      <p:font typeface="Open Sans Light Italics" charset="1" panose="020B0306030504020204"/>
      <p:regular r:id="rId36"/>
    </p:embeddedFont>
    <p:embeddedFont>
      <p:font typeface="Open Sans Ultra-Bold" charset="1" panose="00000000000000000000"/>
      <p:regular r:id="rId37"/>
    </p:embeddedFont>
    <p:embeddedFont>
      <p:font typeface="Open Sans Ultra-Bold Italics" charset="1" panose="000000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slides/slide1.xml" Type="http://schemas.openxmlformats.org/officeDocument/2006/relationships/slide"/><Relationship Id="rId4" Target="theme/theme1.xml" Type="http://schemas.openxmlformats.org/officeDocument/2006/relationships/theme"/><Relationship Id="rId40" Target="slides/slide2.xml" Type="http://schemas.openxmlformats.org/officeDocument/2006/relationships/slide"/><Relationship Id="rId41" Target="slides/slide3.xml" Type="http://schemas.openxmlformats.org/officeDocument/2006/relationships/slide"/><Relationship Id="rId42" Target="slides/slide4.xml" Type="http://schemas.openxmlformats.org/officeDocument/2006/relationships/slide"/><Relationship Id="rId43" Target="slides/slide5.xml" Type="http://schemas.openxmlformats.org/officeDocument/2006/relationships/slide"/><Relationship Id="rId44" Target="slides/slide6.xml" Type="http://schemas.openxmlformats.org/officeDocument/2006/relationships/slide"/><Relationship Id="rId45" Target="slides/slide7.xml" Type="http://schemas.openxmlformats.org/officeDocument/2006/relationships/slide"/><Relationship Id="rId46" Target="slides/slide8.xml" Type="http://schemas.openxmlformats.org/officeDocument/2006/relationships/slide"/><Relationship Id="rId47" Target="slides/slide9.xml" Type="http://schemas.openxmlformats.org/officeDocument/2006/relationships/slide"/><Relationship Id="rId48" Target="slides/slide10.xml" Type="http://schemas.openxmlformats.org/officeDocument/2006/relationships/slide"/><Relationship Id="rId49" Target="slides/slide11.xml" Type="http://schemas.openxmlformats.org/officeDocument/2006/relationships/slide"/><Relationship Id="rId5" Target="tableStyles.xml" Type="http://schemas.openxmlformats.org/officeDocument/2006/relationships/tableStyles"/><Relationship Id="rId50" Target="slides/slide12.xml" Type="http://schemas.openxmlformats.org/officeDocument/2006/relationships/slide"/><Relationship Id="rId51" Target="slides/slide13.xml" Type="http://schemas.openxmlformats.org/officeDocument/2006/relationships/slide"/><Relationship Id="rId52" Target="slides/slide1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www.mcnewsletters.com" TargetMode="External" Type="http://schemas.openxmlformats.org/officeDocument/2006/relationships/hyperlink"/></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https://www.mcnewsletters.com"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www.mcnewsletters.com"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www.mcnewsletters.com"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https://www.mcnewsletters.com"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https://www.mcnewsletters.com" TargetMode="External" Type="http://schemas.openxmlformats.org/officeDocument/2006/relationships/hyperlink"/></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https://www.mcnewsletters.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286538" y="348599"/>
            <a:ext cx="12077695" cy="9589801"/>
            <a:chOff x="0" y="0"/>
            <a:chExt cx="3180957" cy="2525709"/>
          </a:xfrm>
        </p:grpSpPr>
        <p:sp>
          <p:nvSpPr>
            <p:cNvPr name="Freeform 3" id="3"/>
            <p:cNvSpPr/>
            <p:nvPr/>
          </p:nvSpPr>
          <p:spPr>
            <a:xfrm flipH="false" flipV="false" rot="0">
              <a:off x="0" y="0"/>
              <a:ext cx="3180957" cy="2525709"/>
            </a:xfrm>
            <a:custGeom>
              <a:avLst/>
              <a:gdLst/>
              <a:ahLst/>
              <a:cxnLst/>
              <a:rect r="r" b="b" t="t" l="l"/>
              <a:pathLst>
                <a:path h="2525709" w="3180957">
                  <a:moveTo>
                    <a:pt x="16025" y="0"/>
                  </a:moveTo>
                  <a:lnTo>
                    <a:pt x="3164931" y="0"/>
                  </a:lnTo>
                  <a:cubicBezTo>
                    <a:pt x="3169182" y="0"/>
                    <a:pt x="3173258" y="1688"/>
                    <a:pt x="3176263" y="4694"/>
                  </a:cubicBezTo>
                  <a:cubicBezTo>
                    <a:pt x="3179268" y="7699"/>
                    <a:pt x="3180957" y="11775"/>
                    <a:pt x="3180957" y="16025"/>
                  </a:cubicBezTo>
                  <a:lnTo>
                    <a:pt x="3180957" y="2509684"/>
                  </a:lnTo>
                  <a:cubicBezTo>
                    <a:pt x="3180957" y="2518534"/>
                    <a:pt x="3173782" y="2525709"/>
                    <a:pt x="3164931" y="2525709"/>
                  </a:cubicBezTo>
                  <a:lnTo>
                    <a:pt x="16025" y="2525709"/>
                  </a:lnTo>
                  <a:cubicBezTo>
                    <a:pt x="11775" y="2525709"/>
                    <a:pt x="7699" y="2524021"/>
                    <a:pt x="4694" y="2521015"/>
                  </a:cubicBezTo>
                  <a:cubicBezTo>
                    <a:pt x="1688" y="2518010"/>
                    <a:pt x="0" y="2513934"/>
                    <a:pt x="0" y="2509684"/>
                  </a:cubicBezTo>
                  <a:lnTo>
                    <a:pt x="0" y="16025"/>
                  </a:lnTo>
                  <a:cubicBezTo>
                    <a:pt x="0" y="11775"/>
                    <a:pt x="1688" y="7699"/>
                    <a:pt x="4694" y="4694"/>
                  </a:cubicBezTo>
                  <a:cubicBezTo>
                    <a:pt x="7699" y="1688"/>
                    <a:pt x="11775" y="0"/>
                    <a:pt x="16025"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Freeform 5" id="5"/>
          <p:cNvSpPr/>
          <p:nvPr/>
        </p:nvSpPr>
        <p:spPr>
          <a:xfrm flipH="false" flipV="false" rot="0">
            <a:off x="13309600" y="582360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84300" y="1075732"/>
            <a:ext cx="9705959" cy="8405469"/>
          </a:xfrm>
          <a:prstGeom prst="rect">
            <a:avLst/>
          </a:prstGeom>
        </p:spPr>
        <p:txBody>
          <a:bodyPr anchor="t" rtlCol="false" tIns="0" lIns="0" bIns="0" rIns="0">
            <a:spAutoFit/>
          </a:bodyPr>
          <a:lstStyle/>
          <a:p>
            <a:pPr algn="l" marL="0" indent="0" lvl="0">
              <a:lnSpc>
                <a:spcPts val="7979"/>
              </a:lnSpc>
              <a:spcBef>
                <a:spcPct val="0"/>
              </a:spcBef>
            </a:pPr>
            <a:r>
              <a:rPr lang="en-US" sz="8865" spc="-195" strike="noStrike" u="none">
                <a:solidFill>
                  <a:srgbClr val="000000"/>
                </a:solidFill>
                <a:latin typeface="Agrandir Wide Medium"/>
              </a:rPr>
              <a:t>Bringing the Culinary Marvel of Sous Vide Cooking to Your Home: A Comprehensive Guide to Sous Vide Machines</a:t>
            </a:r>
          </a:p>
        </p:txBody>
      </p:sp>
      <p:sp>
        <p:nvSpPr>
          <p:cNvPr name="TextBox 7" id="7"/>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4" tooltip="https://www.mcnewsletters.com"/>
              </a:rPr>
              <a:t>MCNewsletters.com</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94142"/>
        </a:solidFill>
      </p:bgPr>
    </p:bg>
    <p:spTree>
      <p:nvGrpSpPr>
        <p:cNvPr id="1" name=""/>
        <p:cNvGrpSpPr/>
        <p:nvPr/>
      </p:nvGrpSpPr>
      <p:grpSpPr>
        <a:xfrm>
          <a:off x="0" y="0"/>
          <a:ext cx="0" cy="0"/>
          <a:chOff x="0" y="0"/>
          <a:chExt cx="0" cy="0"/>
        </a:xfrm>
      </p:grpSpPr>
      <p:sp>
        <p:nvSpPr>
          <p:cNvPr name="TextBox 2" id="2"/>
          <p:cNvSpPr txBox="true"/>
          <p:nvPr/>
        </p:nvSpPr>
        <p:spPr>
          <a:xfrm rot="0">
            <a:off x="1384300" y="2097116"/>
            <a:ext cx="5270895" cy="4791075"/>
          </a:xfrm>
          <a:prstGeom prst="rect">
            <a:avLst/>
          </a:prstGeom>
        </p:spPr>
        <p:txBody>
          <a:bodyPr anchor="t" rtlCol="false" tIns="0" lIns="0" bIns="0" rIns="0">
            <a:spAutoFit/>
          </a:bodyPr>
          <a:lstStyle/>
          <a:p>
            <a:pPr algn="l" marL="0" indent="0" lvl="0">
              <a:lnSpc>
                <a:spcPts val="9000"/>
              </a:lnSpc>
              <a:spcBef>
                <a:spcPct val="0"/>
              </a:spcBef>
            </a:pPr>
            <a:r>
              <a:rPr lang="en-US" sz="7500">
                <a:solidFill>
                  <a:srgbClr val="000000"/>
                </a:solidFill>
                <a:latin typeface="Agrandir Wide Medium"/>
              </a:rPr>
              <a:t>Standout Sous Vide Machines for 2023</a:t>
            </a:r>
          </a:p>
        </p:txBody>
      </p:sp>
      <p:grpSp>
        <p:nvGrpSpPr>
          <p:cNvPr name="Group 3" id="3"/>
          <p:cNvGrpSpPr/>
          <p:nvPr/>
        </p:nvGrpSpPr>
        <p:grpSpPr>
          <a:xfrm rot="0">
            <a:off x="7531100" y="1028700"/>
            <a:ext cx="15859357" cy="8229600"/>
            <a:chOff x="0" y="0"/>
            <a:chExt cx="4176950" cy="2167467"/>
          </a:xfrm>
        </p:grpSpPr>
        <p:sp>
          <p:nvSpPr>
            <p:cNvPr name="Freeform 4" id="4"/>
            <p:cNvSpPr/>
            <p:nvPr/>
          </p:nvSpPr>
          <p:spPr>
            <a:xfrm flipH="false" flipV="false" rot="0">
              <a:off x="0" y="0"/>
              <a:ext cx="4176950" cy="2167467"/>
            </a:xfrm>
            <a:custGeom>
              <a:avLst/>
              <a:gdLst/>
              <a:ahLst/>
              <a:cxnLst/>
              <a:rect r="r" b="b" t="t" l="l"/>
              <a:pathLst>
                <a:path h="2167467" w="4176950">
                  <a:moveTo>
                    <a:pt x="12204" y="0"/>
                  </a:moveTo>
                  <a:lnTo>
                    <a:pt x="4164746" y="0"/>
                  </a:lnTo>
                  <a:cubicBezTo>
                    <a:pt x="4167983" y="0"/>
                    <a:pt x="4171087" y="1286"/>
                    <a:pt x="4173375" y="3574"/>
                  </a:cubicBezTo>
                  <a:cubicBezTo>
                    <a:pt x="4175664" y="5863"/>
                    <a:pt x="4176950" y="8967"/>
                    <a:pt x="4176950" y="12204"/>
                  </a:cubicBezTo>
                  <a:lnTo>
                    <a:pt x="4176950" y="2155263"/>
                  </a:lnTo>
                  <a:cubicBezTo>
                    <a:pt x="4176950" y="2162003"/>
                    <a:pt x="4171486" y="2167467"/>
                    <a:pt x="4164746" y="2167467"/>
                  </a:cubicBezTo>
                  <a:lnTo>
                    <a:pt x="12204" y="2167467"/>
                  </a:lnTo>
                  <a:cubicBezTo>
                    <a:pt x="5464" y="2167467"/>
                    <a:pt x="0" y="2162003"/>
                    <a:pt x="0" y="2155263"/>
                  </a:cubicBezTo>
                  <a:lnTo>
                    <a:pt x="0" y="12204"/>
                  </a:lnTo>
                  <a:cubicBezTo>
                    <a:pt x="0" y="5464"/>
                    <a:pt x="5464" y="0"/>
                    <a:pt x="12204" y="0"/>
                  </a:cubicBezTo>
                  <a:close/>
                </a:path>
              </a:pathLst>
            </a:custGeom>
            <a:solidFill>
              <a:srgbClr val="000000">
                <a:alpha val="0"/>
              </a:srgbClr>
            </a:solidFill>
            <a:ln w="19050" cap="rnd">
              <a:solidFill>
                <a:srgbClr val="000000"/>
              </a:solidFill>
              <a:prstDash val="solid"/>
              <a:round/>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6" id="6"/>
          <p:cNvSpPr txBox="true"/>
          <p:nvPr/>
        </p:nvSpPr>
        <p:spPr>
          <a:xfrm rot="0">
            <a:off x="8601115" y="2229363"/>
            <a:ext cx="8000343" cy="2295525"/>
          </a:xfrm>
          <a:prstGeom prst="rect">
            <a:avLst/>
          </a:prstGeom>
        </p:spPr>
        <p:txBody>
          <a:bodyPr anchor="t" rtlCol="false" tIns="0" lIns="0" bIns="0" rIns="0">
            <a:spAutoFit/>
          </a:bodyPr>
          <a:lstStyle/>
          <a:p>
            <a:pPr marL="0" indent="0" lvl="0">
              <a:lnSpc>
                <a:spcPts val="6000"/>
              </a:lnSpc>
            </a:pPr>
            <a:r>
              <a:rPr lang="en-US" sz="3000">
                <a:solidFill>
                  <a:srgbClr val="000000"/>
                </a:solidFill>
                <a:latin typeface="Agrandir Wide"/>
              </a:rPr>
              <a:t>After extensive research, here are some standout sous vide machines for 2023: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286538" y="348599"/>
            <a:ext cx="5860262" cy="9589801"/>
            <a:chOff x="0" y="0"/>
            <a:chExt cx="1543443" cy="2525709"/>
          </a:xfrm>
        </p:grpSpPr>
        <p:sp>
          <p:nvSpPr>
            <p:cNvPr name="Freeform 3" id="3"/>
            <p:cNvSpPr/>
            <p:nvPr/>
          </p:nvSpPr>
          <p:spPr>
            <a:xfrm flipH="false" flipV="false" rot="0">
              <a:off x="0" y="0"/>
              <a:ext cx="1543443" cy="2525709"/>
            </a:xfrm>
            <a:custGeom>
              <a:avLst/>
              <a:gdLst/>
              <a:ahLst/>
              <a:cxnLst/>
              <a:rect r="r" b="b" t="t" l="l"/>
              <a:pathLst>
                <a:path h="2525709" w="1543443">
                  <a:moveTo>
                    <a:pt x="33027" y="0"/>
                  </a:moveTo>
                  <a:lnTo>
                    <a:pt x="1510416" y="0"/>
                  </a:lnTo>
                  <a:cubicBezTo>
                    <a:pt x="1528657" y="0"/>
                    <a:pt x="1543443" y="14787"/>
                    <a:pt x="1543443" y="33027"/>
                  </a:cubicBezTo>
                  <a:lnTo>
                    <a:pt x="1543443" y="2492682"/>
                  </a:lnTo>
                  <a:cubicBezTo>
                    <a:pt x="1543443" y="2510922"/>
                    <a:pt x="1528657" y="2525709"/>
                    <a:pt x="1510416" y="2525709"/>
                  </a:cubicBezTo>
                  <a:lnTo>
                    <a:pt x="33027" y="2525709"/>
                  </a:lnTo>
                  <a:cubicBezTo>
                    <a:pt x="14787" y="2525709"/>
                    <a:pt x="0" y="2510922"/>
                    <a:pt x="0" y="2492682"/>
                  </a:cubicBezTo>
                  <a:lnTo>
                    <a:pt x="0" y="33027"/>
                  </a:lnTo>
                  <a:cubicBezTo>
                    <a:pt x="0" y="14787"/>
                    <a:pt x="14787" y="0"/>
                    <a:pt x="33027"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0"/>
              <a:ext cx="812800" cy="812800"/>
            </a:xfrm>
            <a:prstGeom prst="rect">
              <a:avLst/>
            </a:prstGeom>
          </p:spPr>
          <p:txBody>
            <a:bodyPr anchor="ctr" rtlCol="false" tIns="50800" lIns="50800" bIns="50800" rIns="50800"/>
            <a:lstStyle/>
            <a:p>
              <a:pPr algn="l" marL="0" indent="0" lvl="0">
                <a:lnSpc>
                  <a:spcPts val="8100"/>
                </a:lnSpc>
                <a:spcBef>
                  <a:spcPct val="0"/>
                </a:spcBef>
              </a:pPr>
            </a:p>
          </p:txBody>
        </p:sp>
      </p:grpSp>
      <p:sp>
        <p:nvSpPr>
          <p:cNvPr name="TextBox 5" id="5"/>
          <p:cNvSpPr txBox="true"/>
          <p:nvPr/>
        </p:nvSpPr>
        <p:spPr>
          <a:xfrm rot="0">
            <a:off x="7531100" y="6800664"/>
            <a:ext cx="8722754" cy="1863725"/>
          </a:xfrm>
          <a:prstGeom prst="rect">
            <a:avLst/>
          </a:prstGeom>
        </p:spPr>
        <p:txBody>
          <a:bodyPr anchor="t" rtlCol="false" tIns="0" lIns="0" bIns="0" rIns="0">
            <a:spAutoFit/>
          </a:bodyPr>
          <a:lstStyle/>
          <a:p>
            <a:pPr algn="l" marL="0" indent="0" lvl="0">
              <a:lnSpc>
                <a:spcPts val="2874"/>
              </a:lnSpc>
              <a:spcBef>
                <a:spcPct val="0"/>
              </a:spcBef>
            </a:pPr>
            <a:r>
              <a:rPr lang="en-US" sz="2499" spc="-104" strike="noStrike" u="none">
                <a:solidFill>
                  <a:srgbClr val="000000"/>
                </a:solidFill>
                <a:latin typeface="Times New Roman"/>
              </a:rPr>
              <a:t>This professional-grade, Wi-Fi-enabled titan dominates with its 1200-watt power, effortlessly heating up to 100 liters of water. Its adjustable clamp and stainless steel, water-resistant body complement each other brilliantly. Anova's app library, brimming with over 1000 step-by-step recipes, further sweetens the deal.</a:t>
            </a:r>
          </a:p>
        </p:txBody>
      </p:sp>
      <p:sp>
        <p:nvSpPr>
          <p:cNvPr name="TextBox 6" id="6"/>
          <p:cNvSpPr txBox="true"/>
          <p:nvPr/>
        </p:nvSpPr>
        <p:spPr>
          <a:xfrm rot="0">
            <a:off x="7531100" y="1264918"/>
            <a:ext cx="5498182" cy="4156650"/>
          </a:xfrm>
          <a:prstGeom prst="rect">
            <a:avLst/>
          </a:prstGeom>
        </p:spPr>
        <p:txBody>
          <a:bodyPr anchor="t" rtlCol="false" tIns="0" lIns="0" bIns="0" rIns="0">
            <a:spAutoFit/>
          </a:bodyPr>
          <a:lstStyle/>
          <a:p>
            <a:pPr algn="l" marL="0" indent="0" lvl="0">
              <a:lnSpc>
                <a:spcPts val="6163"/>
              </a:lnSpc>
              <a:spcBef>
                <a:spcPct val="0"/>
              </a:spcBef>
            </a:pPr>
            <a:r>
              <a:rPr lang="en-US" sz="6848" spc="41" strike="noStrike" u="none">
                <a:solidFill>
                  <a:srgbClr val="000000"/>
                </a:solidFill>
                <a:latin typeface="Agrandir Wide"/>
              </a:rPr>
              <a:t>Anova Culinary Sous Vide Precision Cooker Pro</a:t>
            </a:r>
          </a:p>
        </p:txBody>
      </p:sp>
      <p:sp>
        <p:nvSpPr>
          <p:cNvPr name="TextBox 7" id="7"/>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2" tooltip="https://www.mcnewsletters.com"/>
              </a:rPr>
              <a:t>MCNewsletters.com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1450806"/>
            <a:ext cx="14971483" cy="3281429"/>
            <a:chOff x="0" y="0"/>
            <a:chExt cx="3943107" cy="864245"/>
          </a:xfrm>
        </p:grpSpPr>
        <p:sp>
          <p:nvSpPr>
            <p:cNvPr name="Freeform 3" id="3"/>
            <p:cNvSpPr/>
            <p:nvPr/>
          </p:nvSpPr>
          <p:spPr>
            <a:xfrm flipH="false" flipV="false" rot="0">
              <a:off x="0" y="0"/>
              <a:ext cx="3943107" cy="864245"/>
            </a:xfrm>
            <a:custGeom>
              <a:avLst/>
              <a:gdLst/>
              <a:ahLst/>
              <a:cxnLst/>
              <a:rect r="r" b="b" t="t" l="l"/>
              <a:pathLst>
                <a:path h="864245" w="3943107">
                  <a:moveTo>
                    <a:pt x="12928" y="0"/>
                  </a:moveTo>
                  <a:lnTo>
                    <a:pt x="3930179" y="0"/>
                  </a:lnTo>
                  <a:cubicBezTo>
                    <a:pt x="3937319" y="0"/>
                    <a:pt x="3943107" y="5788"/>
                    <a:pt x="3943107" y="12928"/>
                  </a:cubicBezTo>
                  <a:lnTo>
                    <a:pt x="3943107" y="851317"/>
                  </a:lnTo>
                  <a:cubicBezTo>
                    <a:pt x="3943107" y="858457"/>
                    <a:pt x="3937319" y="864245"/>
                    <a:pt x="3930179" y="864245"/>
                  </a:cubicBezTo>
                  <a:lnTo>
                    <a:pt x="12928" y="864245"/>
                  </a:lnTo>
                  <a:cubicBezTo>
                    <a:pt x="5788" y="864245"/>
                    <a:pt x="0" y="858457"/>
                    <a:pt x="0" y="851317"/>
                  </a:cubicBezTo>
                  <a:lnTo>
                    <a:pt x="0" y="12928"/>
                  </a:lnTo>
                  <a:cubicBezTo>
                    <a:pt x="0" y="5788"/>
                    <a:pt x="5788" y="0"/>
                    <a:pt x="12928"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5" id="5"/>
          <p:cNvSpPr txBox="true"/>
          <p:nvPr/>
        </p:nvSpPr>
        <p:spPr>
          <a:xfrm rot="0">
            <a:off x="1819341" y="1794215"/>
            <a:ext cx="14150638" cy="2176224"/>
          </a:xfrm>
          <a:prstGeom prst="rect">
            <a:avLst/>
          </a:prstGeom>
        </p:spPr>
        <p:txBody>
          <a:bodyPr anchor="t" rtlCol="false" tIns="0" lIns="0" bIns="0" rIns="0">
            <a:spAutoFit/>
          </a:bodyPr>
          <a:lstStyle/>
          <a:p>
            <a:pPr marL="0" indent="0" lvl="0">
              <a:lnSpc>
                <a:spcPts val="7508"/>
              </a:lnSpc>
            </a:pPr>
            <a:r>
              <a:rPr lang="en-US" sz="7661">
                <a:solidFill>
                  <a:srgbClr val="000000"/>
                </a:solidFill>
                <a:latin typeface="Agrandir Wide"/>
              </a:rPr>
              <a:t>Instant Pot Accu Slim Sous Vide Immersion Circulator</a:t>
            </a:r>
          </a:p>
        </p:txBody>
      </p:sp>
      <p:sp>
        <p:nvSpPr>
          <p:cNvPr name="TextBox 6" id="6"/>
          <p:cNvSpPr txBox="true"/>
          <p:nvPr/>
        </p:nvSpPr>
        <p:spPr>
          <a:xfrm rot="0">
            <a:off x="1384300" y="5722115"/>
            <a:ext cx="5100699" cy="2911475"/>
          </a:xfrm>
          <a:prstGeom prst="rect">
            <a:avLst/>
          </a:prstGeom>
        </p:spPr>
        <p:txBody>
          <a:bodyPr anchor="t" rtlCol="false" tIns="0" lIns="0" bIns="0" rIns="0">
            <a:spAutoFit/>
          </a:bodyPr>
          <a:lstStyle/>
          <a:p>
            <a:pPr algn="l" marL="0" indent="0" lvl="0">
              <a:lnSpc>
                <a:spcPts val="3249"/>
              </a:lnSpc>
            </a:pPr>
            <a:r>
              <a:rPr lang="en-US" sz="2499">
                <a:solidFill>
                  <a:srgbClr val="000000"/>
                </a:solidFill>
                <a:latin typeface="Times New Roman"/>
              </a:rPr>
              <a:t>A budget-friendly contender that doesn't skimp on performance. It heats up to 20 liters of water with its 800-watt motor, and its intuitive LED display makes setup a breeze. The handy alarm function ensures you're always in the loop.</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1450806"/>
            <a:ext cx="14971483" cy="3281429"/>
            <a:chOff x="0" y="0"/>
            <a:chExt cx="3943107" cy="864245"/>
          </a:xfrm>
        </p:grpSpPr>
        <p:sp>
          <p:nvSpPr>
            <p:cNvPr name="Freeform 3" id="3"/>
            <p:cNvSpPr/>
            <p:nvPr/>
          </p:nvSpPr>
          <p:spPr>
            <a:xfrm flipH="false" flipV="false" rot="0">
              <a:off x="0" y="0"/>
              <a:ext cx="3943107" cy="864245"/>
            </a:xfrm>
            <a:custGeom>
              <a:avLst/>
              <a:gdLst/>
              <a:ahLst/>
              <a:cxnLst/>
              <a:rect r="r" b="b" t="t" l="l"/>
              <a:pathLst>
                <a:path h="864245" w="3943107">
                  <a:moveTo>
                    <a:pt x="12928" y="0"/>
                  </a:moveTo>
                  <a:lnTo>
                    <a:pt x="3930179" y="0"/>
                  </a:lnTo>
                  <a:cubicBezTo>
                    <a:pt x="3937319" y="0"/>
                    <a:pt x="3943107" y="5788"/>
                    <a:pt x="3943107" y="12928"/>
                  </a:cubicBezTo>
                  <a:lnTo>
                    <a:pt x="3943107" y="851317"/>
                  </a:lnTo>
                  <a:cubicBezTo>
                    <a:pt x="3943107" y="858457"/>
                    <a:pt x="3937319" y="864245"/>
                    <a:pt x="3930179" y="864245"/>
                  </a:cubicBezTo>
                  <a:lnTo>
                    <a:pt x="12928" y="864245"/>
                  </a:lnTo>
                  <a:cubicBezTo>
                    <a:pt x="5788" y="864245"/>
                    <a:pt x="0" y="858457"/>
                    <a:pt x="0" y="851317"/>
                  </a:cubicBezTo>
                  <a:lnTo>
                    <a:pt x="0" y="12928"/>
                  </a:lnTo>
                  <a:cubicBezTo>
                    <a:pt x="0" y="5788"/>
                    <a:pt x="5788" y="0"/>
                    <a:pt x="12928"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5" id="5"/>
          <p:cNvSpPr txBox="true"/>
          <p:nvPr/>
        </p:nvSpPr>
        <p:spPr>
          <a:xfrm rot="0">
            <a:off x="1819341" y="1784690"/>
            <a:ext cx="14150638" cy="2293239"/>
          </a:xfrm>
          <a:prstGeom prst="rect">
            <a:avLst/>
          </a:prstGeom>
        </p:spPr>
        <p:txBody>
          <a:bodyPr anchor="t" rtlCol="false" tIns="0" lIns="0" bIns="0" rIns="0">
            <a:spAutoFit/>
          </a:bodyPr>
          <a:lstStyle/>
          <a:p>
            <a:pPr marL="0" indent="0" lvl="0">
              <a:lnSpc>
                <a:spcPts val="7938"/>
              </a:lnSpc>
            </a:pPr>
            <a:r>
              <a:rPr lang="en-US" sz="8100">
                <a:solidFill>
                  <a:srgbClr val="000000"/>
                </a:solidFill>
                <a:latin typeface="Agrandir Wide"/>
              </a:rPr>
              <a:t>Anova Culinary Sous Vide Precision Cooker Nano</a:t>
            </a:r>
          </a:p>
        </p:txBody>
      </p:sp>
      <p:sp>
        <p:nvSpPr>
          <p:cNvPr name="TextBox 6" id="6"/>
          <p:cNvSpPr txBox="true"/>
          <p:nvPr/>
        </p:nvSpPr>
        <p:spPr>
          <a:xfrm rot="0">
            <a:off x="1384300" y="5722115"/>
            <a:ext cx="5100699" cy="2911475"/>
          </a:xfrm>
          <a:prstGeom prst="rect">
            <a:avLst/>
          </a:prstGeom>
        </p:spPr>
        <p:txBody>
          <a:bodyPr anchor="t" rtlCol="false" tIns="0" lIns="0" bIns="0" rIns="0">
            <a:spAutoFit/>
          </a:bodyPr>
          <a:lstStyle/>
          <a:p>
            <a:pPr algn="l" marL="0" indent="0" lvl="0">
              <a:lnSpc>
                <a:spcPts val="3249"/>
              </a:lnSpc>
            </a:pPr>
            <a:r>
              <a:rPr lang="en-US" sz="2499">
                <a:solidFill>
                  <a:srgbClr val="000000"/>
                </a:solidFill>
                <a:latin typeface="Times New Roman"/>
              </a:rPr>
              <a:t>A compact gem perfect for beginners. Its 750-watt motor, bright LED display, and simple dial for temperature control make sous vide cooking a joy. The Nano also offers Bluetooth control, and its app library is a treasure trove of basics.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sp>
        <p:nvSpPr>
          <p:cNvPr name="TextBox 2" id="2"/>
          <p:cNvSpPr txBox="true"/>
          <p:nvPr/>
        </p:nvSpPr>
        <p:spPr>
          <a:xfrm rot="0">
            <a:off x="2434261" y="5189765"/>
            <a:ext cx="6307251" cy="2911475"/>
          </a:xfrm>
          <a:prstGeom prst="rect">
            <a:avLst/>
          </a:prstGeom>
        </p:spPr>
        <p:txBody>
          <a:bodyPr anchor="t" rtlCol="false" tIns="0" lIns="0" bIns="0" rIns="0">
            <a:spAutoFit/>
          </a:bodyPr>
          <a:lstStyle/>
          <a:p>
            <a:pPr algn="l" marL="0" indent="0" lvl="0">
              <a:lnSpc>
                <a:spcPts val="3249"/>
              </a:lnSpc>
              <a:spcBef>
                <a:spcPct val="0"/>
              </a:spcBef>
            </a:pPr>
            <a:r>
              <a:rPr lang="en-US" sz="2499" strike="noStrike" u="none">
                <a:solidFill>
                  <a:srgbClr val="000000"/>
                </a:solidFill>
                <a:latin typeface="Times New Roman"/>
              </a:rPr>
              <a:t>Marvel at this sleek sous vide machine. It's not just a pretty face; its 1100-watt motor heats up to 40 liters of water swiftly. Control is exclusively via the Joule app, which is brimming with visual guides and tips. The magnetic base and stainless steel body add to its appeal.</a:t>
            </a:r>
          </a:p>
        </p:txBody>
      </p:sp>
      <p:sp>
        <p:nvSpPr>
          <p:cNvPr name="TextBox 3" id="3"/>
          <p:cNvSpPr txBox="true"/>
          <p:nvPr/>
        </p:nvSpPr>
        <p:spPr>
          <a:xfrm rot="0">
            <a:off x="9546488" y="5189765"/>
            <a:ext cx="6307251" cy="2501900"/>
          </a:xfrm>
          <a:prstGeom prst="rect">
            <a:avLst/>
          </a:prstGeom>
        </p:spPr>
        <p:txBody>
          <a:bodyPr anchor="t" rtlCol="false" tIns="0" lIns="0" bIns="0" rIns="0">
            <a:spAutoFit/>
          </a:bodyPr>
          <a:lstStyle/>
          <a:p>
            <a:pPr algn="l" marL="0" indent="0" lvl="0">
              <a:lnSpc>
                <a:spcPts val="3249"/>
              </a:lnSpc>
            </a:pPr>
            <a:r>
              <a:rPr lang="en-US" sz="2499">
                <a:solidFill>
                  <a:srgbClr val="000000"/>
                </a:solidFill>
                <a:latin typeface="Times New Roman"/>
              </a:rPr>
              <a:t>Remember, these are just some of the best sous vide machines you can buy in 2023. There are many more options available. Use this guide and reviews to help you narrow down your choices and find the best one for your needs and budget. Happy sous vide cooking!</a:t>
            </a:r>
          </a:p>
        </p:txBody>
      </p:sp>
      <p:sp>
        <p:nvSpPr>
          <p:cNvPr name="TextBox 4" id="4"/>
          <p:cNvSpPr txBox="true"/>
          <p:nvPr/>
        </p:nvSpPr>
        <p:spPr>
          <a:xfrm rot="0">
            <a:off x="1731480" y="2481670"/>
            <a:ext cx="14825039" cy="1628775"/>
          </a:xfrm>
          <a:prstGeom prst="rect">
            <a:avLst/>
          </a:prstGeom>
        </p:spPr>
        <p:txBody>
          <a:bodyPr anchor="t" rtlCol="false" tIns="0" lIns="0" bIns="0" rIns="0">
            <a:spAutoFit/>
          </a:bodyPr>
          <a:lstStyle/>
          <a:p>
            <a:pPr algn="ctr" marL="0" indent="0" lvl="0">
              <a:lnSpc>
                <a:spcPts val="10800"/>
              </a:lnSpc>
              <a:spcBef>
                <a:spcPct val="0"/>
              </a:spcBef>
            </a:pPr>
            <a:r>
              <a:rPr lang="en-US" sz="9000">
                <a:solidFill>
                  <a:srgbClr val="000000"/>
                </a:solidFill>
                <a:latin typeface="Agrandir Wide Medium"/>
              </a:rPr>
              <a:t>Breville Joule Sous Vide</a:t>
            </a:r>
          </a:p>
        </p:txBody>
      </p:sp>
      <p:sp>
        <p:nvSpPr>
          <p:cNvPr name="Freeform 5" id="5"/>
          <p:cNvSpPr/>
          <p:nvPr/>
        </p:nvSpPr>
        <p:spPr>
          <a:xfrm flipH="false" flipV="false" rot="0">
            <a:off x="7832716" y="8818278"/>
            <a:ext cx="2622568" cy="2622568"/>
          </a:xfrm>
          <a:custGeom>
            <a:avLst/>
            <a:gdLst/>
            <a:ahLst/>
            <a:cxnLst/>
            <a:rect r="r" b="b" t="t" l="l"/>
            <a:pathLst>
              <a:path h="2622568" w="2622568">
                <a:moveTo>
                  <a:pt x="0" y="0"/>
                </a:moveTo>
                <a:lnTo>
                  <a:pt x="2622568" y="0"/>
                </a:lnTo>
                <a:lnTo>
                  <a:pt x="2622568" y="2622569"/>
                </a:lnTo>
                <a:lnTo>
                  <a:pt x="0" y="26225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832716" y="-1192724"/>
            <a:ext cx="2622568" cy="2622568"/>
          </a:xfrm>
          <a:custGeom>
            <a:avLst/>
            <a:gdLst/>
            <a:ahLst/>
            <a:cxnLst/>
            <a:rect r="r" b="b" t="t" l="l"/>
            <a:pathLst>
              <a:path h="2622568" w="2622568">
                <a:moveTo>
                  <a:pt x="0" y="0"/>
                </a:moveTo>
                <a:lnTo>
                  <a:pt x="2622568" y="0"/>
                </a:lnTo>
                <a:lnTo>
                  <a:pt x="2622568" y="2622568"/>
                </a:lnTo>
                <a:lnTo>
                  <a:pt x="0" y="26225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4" tooltip="https://www.mcnewsletters.com"/>
              </a:rPr>
              <a:t>MCNewsletters.com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286538" y="348599"/>
            <a:ext cx="12077695" cy="9589801"/>
            <a:chOff x="0" y="0"/>
            <a:chExt cx="3180957" cy="2525709"/>
          </a:xfrm>
        </p:grpSpPr>
        <p:sp>
          <p:nvSpPr>
            <p:cNvPr name="Freeform 3" id="3"/>
            <p:cNvSpPr/>
            <p:nvPr/>
          </p:nvSpPr>
          <p:spPr>
            <a:xfrm flipH="false" flipV="false" rot="0">
              <a:off x="0" y="0"/>
              <a:ext cx="3180957" cy="2525709"/>
            </a:xfrm>
            <a:custGeom>
              <a:avLst/>
              <a:gdLst/>
              <a:ahLst/>
              <a:cxnLst/>
              <a:rect r="r" b="b" t="t" l="l"/>
              <a:pathLst>
                <a:path h="2525709" w="3180957">
                  <a:moveTo>
                    <a:pt x="16025" y="0"/>
                  </a:moveTo>
                  <a:lnTo>
                    <a:pt x="3164931" y="0"/>
                  </a:lnTo>
                  <a:cubicBezTo>
                    <a:pt x="3169182" y="0"/>
                    <a:pt x="3173258" y="1688"/>
                    <a:pt x="3176263" y="4694"/>
                  </a:cubicBezTo>
                  <a:cubicBezTo>
                    <a:pt x="3179268" y="7699"/>
                    <a:pt x="3180957" y="11775"/>
                    <a:pt x="3180957" y="16025"/>
                  </a:cubicBezTo>
                  <a:lnTo>
                    <a:pt x="3180957" y="2509684"/>
                  </a:lnTo>
                  <a:cubicBezTo>
                    <a:pt x="3180957" y="2518534"/>
                    <a:pt x="3173782" y="2525709"/>
                    <a:pt x="3164931" y="2525709"/>
                  </a:cubicBezTo>
                  <a:lnTo>
                    <a:pt x="16025" y="2525709"/>
                  </a:lnTo>
                  <a:cubicBezTo>
                    <a:pt x="11775" y="2525709"/>
                    <a:pt x="7699" y="2524021"/>
                    <a:pt x="4694" y="2521015"/>
                  </a:cubicBezTo>
                  <a:cubicBezTo>
                    <a:pt x="1688" y="2518010"/>
                    <a:pt x="0" y="2513934"/>
                    <a:pt x="0" y="2509684"/>
                  </a:cubicBezTo>
                  <a:lnTo>
                    <a:pt x="0" y="16025"/>
                  </a:lnTo>
                  <a:cubicBezTo>
                    <a:pt x="0" y="11775"/>
                    <a:pt x="1688" y="7699"/>
                    <a:pt x="4694" y="4694"/>
                  </a:cubicBezTo>
                  <a:cubicBezTo>
                    <a:pt x="7699" y="1688"/>
                    <a:pt x="11775" y="0"/>
                    <a:pt x="16025"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Freeform 5" id="5"/>
          <p:cNvSpPr/>
          <p:nvPr/>
        </p:nvSpPr>
        <p:spPr>
          <a:xfrm flipH="false" flipV="false" rot="0">
            <a:off x="13309600" y="582360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84300" y="1592273"/>
            <a:ext cx="9705959" cy="7888928"/>
          </a:xfrm>
          <a:prstGeom prst="rect">
            <a:avLst/>
          </a:prstGeom>
        </p:spPr>
        <p:txBody>
          <a:bodyPr anchor="t" rtlCol="false" tIns="0" lIns="0" bIns="0" rIns="0">
            <a:spAutoFit/>
          </a:bodyPr>
          <a:lstStyle/>
          <a:p>
            <a:pPr algn="l" marL="0" indent="0" lvl="0">
              <a:lnSpc>
                <a:spcPts val="4102"/>
              </a:lnSpc>
              <a:spcBef>
                <a:spcPct val="0"/>
              </a:spcBef>
            </a:pPr>
            <a:r>
              <a:rPr lang="en-US" sz="4558" spc="-100" strike="noStrike" u="none">
                <a:solidFill>
                  <a:srgbClr val="000000"/>
                </a:solidFill>
                <a:latin typeface="Agrandir Wide Medium"/>
              </a:rPr>
              <a:t>If the thrill of gastronomic exploration runs in your veins, you're likely no stranger to the magic of sous vide. This culinary technique marries precision and consistency, transforming vacuum-sealed food into culinary masterpieces by cooking them in a water bath at an exact temperature. Whether it's a succulent steak, a tender piece of chicken, or a velvety custard, sous vide is the secret to perfect every time.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286538" y="348599"/>
            <a:ext cx="12077695" cy="9589801"/>
            <a:chOff x="0" y="0"/>
            <a:chExt cx="3180957" cy="2525709"/>
          </a:xfrm>
        </p:grpSpPr>
        <p:sp>
          <p:nvSpPr>
            <p:cNvPr name="Freeform 3" id="3"/>
            <p:cNvSpPr/>
            <p:nvPr/>
          </p:nvSpPr>
          <p:spPr>
            <a:xfrm flipH="false" flipV="false" rot="0">
              <a:off x="0" y="0"/>
              <a:ext cx="3180957" cy="2525709"/>
            </a:xfrm>
            <a:custGeom>
              <a:avLst/>
              <a:gdLst/>
              <a:ahLst/>
              <a:cxnLst/>
              <a:rect r="r" b="b" t="t" l="l"/>
              <a:pathLst>
                <a:path h="2525709" w="3180957">
                  <a:moveTo>
                    <a:pt x="16025" y="0"/>
                  </a:moveTo>
                  <a:lnTo>
                    <a:pt x="3164931" y="0"/>
                  </a:lnTo>
                  <a:cubicBezTo>
                    <a:pt x="3169182" y="0"/>
                    <a:pt x="3173258" y="1688"/>
                    <a:pt x="3176263" y="4694"/>
                  </a:cubicBezTo>
                  <a:cubicBezTo>
                    <a:pt x="3179268" y="7699"/>
                    <a:pt x="3180957" y="11775"/>
                    <a:pt x="3180957" y="16025"/>
                  </a:cubicBezTo>
                  <a:lnTo>
                    <a:pt x="3180957" y="2509684"/>
                  </a:lnTo>
                  <a:cubicBezTo>
                    <a:pt x="3180957" y="2518534"/>
                    <a:pt x="3173782" y="2525709"/>
                    <a:pt x="3164931" y="2525709"/>
                  </a:cubicBezTo>
                  <a:lnTo>
                    <a:pt x="16025" y="2525709"/>
                  </a:lnTo>
                  <a:cubicBezTo>
                    <a:pt x="11775" y="2525709"/>
                    <a:pt x="7699" y="2524021"/>
                    <a:pt x="4694" y="2521015"/>
                  </a:cubicBezTo>
                  <a:cubicBezTo>
                    <a:pt x="1688" y="2518010"/>
                    <a:pt x="0" y="2513934"/>
                    <a:pt x="0" y="2509684"/>
                  </a:cubicBezTo>
                  <a:lnTo>
                    <a:pt x="0" y="16025"/>
                  </a:lnTo>
                  <a:cubicBezTo>
                    <a:pt x="0" y="11775"/>
                    <a:pt x="1688" y="7699"/>
                    <a:pt x="4694" y="4694"/>
                  </a:cubicBezTo>
                  <a:cubicBezTo>
                    <a:pt x="7699" y="1688"/>
                    <a:pt x="11775" y="0"/>
                    <a:pt x="16025"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Freeform 5" id="5"/>
          <p:cNvSpPr/>
          <p:nvPr/>
        </p:nvSpPr>
        <p:spPr>
          <a:xfrm flipH="false" flipV="false" rot="0">
            <a:off x="13309600" y="582360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84300" y="1155303"/>
            <a:ext cx="9705959" cy="8325898"/>
          </a:xfrm>
          <a:prstGeom prst="rect">
            <a:avLst/>
          </a:prstGeom>
        </p:spPr>
        <p:txBody>
          <a:bodyPr anchor="t" rtlCol="false" tIns="0" lIns="0" bIns="0" rIns="0">
            <a:spAutoFit/>
          </a:bodyPr>
          <a:lstStyle/>
          <a:p>
            <a:pPr algn="l" marL="0" indent="0" lvl="0">
              <a:lnSpc>
                <a:spcPts val="4299"/>
              </a:lnSpc>
              <a:spcBef>
                <a:spcPct val="0"/>
              </a:spcBef>
            </a:pPr>
            <a:r>
              <a:rPr lang="en-US" sz="4777" spc="-105" strike="noStrike" u="none">
                <a:solidFill>
                  <a:srgbClr val="000000"/>
                </a:solidFill>
                <a:latin typeface="Agrandir Wide Medium"/>
              </a:rPr>
              <a:t>But how do we bring this wonder of the culinary world home? The answer lies in the immersion circulator. This nifty and compact device attaches to a pot or container and heats and circulates water evenly, maintaining the desired temperature. A plethora of sous vide machines, boasting unique features, sizes, and price tags, flood the market. So how do you navigate this sea of options?</a:t>
            </a:r>
          </a:p>
        </p:txBody>
      </p:sp>
      <p:sp>
        <p:nvSpPr>
          <p:cNvPr name="TextBox 7" id="7"/>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4" tooltip="https://www.mcnewsletters.com"/>
              </a:rPr>
              <a:t>MCNewsletters.com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286538" y="348599"/>
            <a:ext cx="12077695" cy="9589801"/>
            <a:chOff x="0" y="0"/>
            <a:chExt cx="3180957" cy="2525709"/>
          </a:xfrm>
        </p:grpSpPr>
        <p:sp>
          <p:nvSpPr>
            <p:cNvPr name="Freeform 3" id="3"/>
            <p:cNvSpPr/>
            <p:nvPr/>
          </p:nvSpPr>
          <p:spPr>
            <a:xfrm flipH="false" flipV="false" rot="0">
              <a:off x="0" y="0"/>
              <a:ext cx="3180957" cy="2525709"/>
            </a:xfrm>
            <a:custGeom>
              <a:avLst/>
              <a:gdLst/>
              <a:ahLst/>
              <a:cxnLst/>
              <a:rect r="r" b="b" t="t" l="l"/>
              <a:pathLst>
                <a:path h="2525709" w="3180957">
                  <a:moveTo>
                    <a:pt x="16025" y="0"/>
                  </a:moveTo>
                  <a:lnTo>
                    <a:pt x="3164931" y="0"/>
                  </a:lnTo>
                  <a:cubicBezTo>
                    <a:pt x="3169182" y="0"/>
                    <a:pt x="3173258" y="1688"/>
                    <a:pt x="3176263" y="4694"/>
                  </a:cubicBezTo>
                  <a:cubicBezTo>
                    <a:pt x="3179268" y="7699"/>
                    <a:pt x="3180957" y="11775"/>
                    <a:pt x="3180957" y="16025"/>
                  </a:cubicBezTo>
                  <a:lnTo>
                    <a:pt x="3180957" y="2509684"/>
                  </a:lnTo>
                  <a:cubicBezTo>
                    <a:pt x="3180957" y="2518534"/>
                    <a:pt x="3173782" y="2525709"/>
                    <a:pt x="3164931" y="2525709"/>
                  </a:cubicBezTo>
                  <a:lnTo>
                    <a:pt x="16025" y="2525709"/>
                  </a:lnTo>
                  <a:cubicBezTo>
                    <a:pt x="11775" y="2525709"/>
                    <a:pt x="7699" y="2524021"/>
                    <a:pt x="4694" y="2521015"/>
                  </a:cubicBezTo>
                  <a:cubicBezTo>
                    <a:pt x="1688" y="2518010"/>
                    <a:pt x="0" y="2513934"/>
                    <a:pt x="0" y="2509684"/>
                  </a:cubicBezTo>
                  <a:lnTo>
                    <a:pt x="0" y="16025"/>
                  </a:lnTo>
                  <a:cubicBezTo>
                    <a:pt x="0" y="11775"/>
                    <a:pt x="1688" y="7699"/>
                    <a:pt x="4694" y="4694"/>
                  </a:cubicBezTo>
                  <a:cubicBezTo>
                    <a:pt x="7699" y="1688"/>
                    <a:pt x="11775" y="0"/>
                    <a:pt x="16025"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Freeform 5" id="5"/>
          <p:cNvSpPr/>
          <p:nvPr/>
        </p:nvSpPr>
        <p:spPr>
          <a:xfrm flipH="false" flipV="false" rot="0">
            <a:off x="13309600" y="5823601"/>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384300" y="1617224"/>
            <a:ext cx="9705959" cy="7863977"/>
          </a:xfrm>
          <a:prstGeom prst="rect">
            <a:avLst/>
          </a:prstGeom>
        </p:spPr>
        <p:txBody>
          <a:bodyPr anchor="t" rtlCol="false" tIns="0" lIns="0" bIns="0" rIns="0">
            <a:spAutoFit/>
          </a:bodyPr>
          <a:lstStyle/>
          <a:p>
            <a:pPr algn="l" marL="0" indent="0" lvl="0">
              <a:lnSpc>
                <a:spcPts val="5088"/>
              </a:lnSpc>
              <a:spcBef>
                <a:spcPct val="0"/>
              </a:spcBef>
            </a:pPr>
            <a:r>
              <a:rPr lang="en-US" sz="5653" spc="-124" strike="noStrike" u="none">
                <a:solidFill>
                  <a:srgbClr val="000000"/>
                </a:solidFill>
                <a:latin typeface="Agrandir Wide Medium"/>
              </a:rPr>
              <a:t>If you find yourself in this quandary, worry not. This comprehensive guide will steer you towards your ideal sous vide machine. We will scrutinize top-rated models and equip you with savvy shopping tips, ensuring your kitchen is graced with the perfect sous vide companion.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1450806"/>
            <a:ext cx="14971483" cy="3281429"/>
            <a:chOff x="0" y="0"/>
            <a:chExt cx="3943107" cy="864245"/>
          </a:xfrm>
        </p:grpSpPr>
        <p:sp>
          <p:nvSpPr>
            <p:cNvPr name="Freeform 3" id="3"/>
            <p:cNvSpPr/>
            <p:nvPr/>
          </p:nvSpPr>
          <p:spPr>
            <a:xfrm flipH="false" flipV="false" rot="0">
              <a:off x="0" y="0"/>
              <a:ext cx="3943107" cy="864245"/>
            </a:xfrm>
            <a:custGeom>
              <a:avLst/>
              <a:gdLst/>
              <a:ahLst/>
              <a:cxnLst/>
              <a:rect r="r" b="b" t="t" l="l"/>
              <a:pathLst>
                <a:path h="864245" w="3943107">
                  <a:moveTo>
                    <a:pt x="12928" y="0"/>
                  </a:moveTo>
                  <a:lnTo>
                    <a:pt x="3930179" y="0"/>
                  </a:lnTo>
                  <a:cubicBezTo>
                    <a:pt x="3937319" y="0"/>
                    <a:pt x="3943107" y="5788"/>
                    <a:pt x="3943107" y="12928"/>
                  </a:cubicBezTo>
                  <a:lnTo>
                    <a:pt x="3943107" y="851317"/>
                  </a:lnTo>
                  <a:cubicBezTo>
                    <a:pt x="3943107" y="858457"/>
                    <a:pt x="3937319" y="864245"/>
                    <a:pt x="3930179" y="864245"/>
                  </a:cubicBezTo>
                  <a:lnTo>
                    <a:pt x="12928" y="864245"/>
                  </a:lnTo>
                  <a:cubicBezTo>
                    <a:pt x="5788" y="864245"/>
                    <a:pt x="0" y="858457"/>
                    <a:pt x="0" y="851317"/>
                  </a:cubicBezTo>
                  <a:lnTo>
                    <a:pt x="0" y="12928"/>
                  </a:lnTo>
                  <a:cubicBezTo>
                    <a:pt x="0" y="5788"/>
                    <a:pt x="5788" y="0"/>
                    <a:pt x="12928" y="0"/>
                  </a:cubicBezTo>
                  <a:close/>
                </a:path>
              </a:pathLst>
            </a:custGeom>
            <a:solidFill>
              <a:srgbClr val="000000">
                <a:alpha val="0"/>
              </a:srgbClr>
            </a:solidFill>
            <a:ln w="19050" cap="rnd">
              <a:solidFill>
                <a:srgbClr val="000000"/>
              </a:solidFill>
              <a:prstDash val="solid"/>
              <a:round/>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5" id="5"/>
          <p:cNvSpPr txBox="true"/>
          <p:nvPr/>
        </p:nvSpPr>
        <p:spPr>
          <a:xfrm rot="0">
            <a:off x="1819341" y="1794215"/>
            <a:ext cx="14150638" cy="2093031"/>
          </a:xfrm>
          <a:prstGeom prst="rect">
            <a:avLst/>
          </a:prstGeom>
        </p:spPr>
        <p:txBody>
          <a:bodyPr anchor="t" rtlCol="false" tIns="0" lIns="0" bIns="0" rIns="0">
            <a:spAutoFit/>
          </a:bodyPr>
          <a:lstStyle/>
          <a:p>
            <a:pPr marL="0" indent="0" lvl="0">
              <a:lnSpc>
                <a:spcPts val="7263"/>
              </a:lnSpc>
            </a:pPr>
            <a:r>
              <a:rPr lang="en-US" sz="7411">
                <a:solidFill>
                  <a:srgbClr val="000000"/>
                </a:solidFill>
                <a:latin typeface="Agrandir Wide"/>
              </a:rPr>
              <a:t>What to Consider Before Buying a Sous Vide Machine</a:t>
            </a:r>
          </a:p>
        </p:txBody>
      </p:sp>
      <p:sp>
        <p:nvSpPr>
          <p:cNvPr name="TextBox 6" id="6"/>
          <p:cNvSpPr txBox="true"/>
          <p:nvPr/>
        </p:nvSpPr>
        <p:spPr>
          <a:xfrm rot="0">
            <a:off x="1384300" y="5722115"/>
            <a:ext cx="5100699" cy="1273175"/>
          </a:xfrm>
          <a:prstGeom prst="rect">
            <a:avLst/>
          </a:prstGeom>
        </p:spPr>
        <p:txBody>
          <a:bodyPr anchor="t" rtlCol="false" tIns="0" lIns="0" bIns="0" rIns="0">
            <a:spAutoFit/>
          </a:bodyPr>
          <a:lstStyle/>
          <a:p>
            <a:pPr algn="l" marL="0" indent="0" lvl="0">
              <a:lnSpc>
                <a:spcPts val="3249"/>
              </a:lnSpc>
            </a:pPr>
            <a:r>
              <a:rPr lang="en-US" sz="2499">
                <a:solidFill>
                  <a:srgbClr val="000000"/>
                </a:solidFill>
                <a:latin typeface="Times New Roman"/>
              </a:rPr>
              <a:t>Before you dive into the world of sous vide machines, there are some factors to consider:</a:t>
            </a:r>
          </a:p>
        </p:txBody>
      </p:sp>
      <p:sp>
        <p:nvSpPr>
          <p:cNvPr name="TextBox 7" id="7"/>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2" tooltip="https://www.mcnewsletters.com"/>
              </a:rPr>
              <a:t>MCNewsletters.com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2621738"/>
            <a:ext cx="10997285" cy="4058634"/>
            <a:chOff x="0" y="0"/>
            <a:chExt cx="14663047" cy="5411513"/>
          </a:xfrm>
        </p:grpSpPr>
        <p:sp>
          <p:nvSpPr>
            <p:cNvPr name="TextBox 3" id="3"/>
            <p:cNvSpPr txBox="true"/>
            <p:nvPr/>
          </p:nvSpPr>
          <p:spPr>
            <a:xfrm rot="0">
              <a:off x="4570" y="0"/>
              <a:ext cx="14658477" cy="1828800"/>
            </a:xfrm>
            <a:prstGeom prst="rect">
              <a:avLst/>
            </a:prstGeom>
          </p:spPr>
          <p:txBody>
            <a:bodyPr anchor="t" rtlCol="false" tIns="0" lIns="0" bIns="0" rIns="0">
              <a:spAutoFit/>
            </a:bodyPr>
            <a:lstStyle/>
            <a:p>
              <a:pPr algn="l" marL="0" indent="0" lvl="0">
                <a:lnSpc>
                  <a:spcPts val="8100"/>
                </a:lnSpc>
                <a:spcBef>
                  <a:spcPct val="0"/>
                </a:spcBef>
              </a:pPr>
              <a:r>
                <a:rPr lang="en-US" sz="9000" spc="54" strike="noStrike" u="none">
                  <a:solidFill>
                    <a:srgbClr val="000000"/>
                  </a:solidFill>
                  <a:latin typeface="Agrandir Wide"/>
                </a:rPr>
                <a:t>Size and Power</a:t>
              </a:r>
            </a:p>
          </p:txBody>
        </p:sp>
        <p:sp>
          <p:nvSpPr>
            <p:cNvPr name="TextBox 4" id="4"/>
            <p:cNvSpPr txBox="true"/>
            <p:nvPr/>
          </p:nvSpPr>
          <p:spPr>
            <a:xfrm rot="0">
              <a:off x="0" y="2456646"/>
              <a:ext cx="14663047" cy="2954867"/>
            </a:xfrm>
            <a:prstGeom prst="rect">
              <a:avLst/>
            </a:prstGeom>
          </p:spPr>
          <p:txBody>
            <a:bodyPr anchor="t" rtlCol="false" tIns="0" lIns="0" bIns="0" rIns="0">
              <a:spAutoFit/>
            </a:bodyPr>
            <a:lstStyle/>
            <a:p>
              <a:pPr algn="l" marL="0" indent="0" lvl="0">
                <a:lnSpc>
                  <a:spcPts val="2874"/>
                </a:lnSpc>
                <a:spcBef>
                  <a:spcPct val="0"/>
                </a:spcBef>
              </a:pPr>
              <a:r>
                <a:rPr lang="en-US" sz="2499" spc="-104" strike="noStrike" u="none">
                  <a:solidFill>
                    <a:srgbClr val="000000"/>
                  </a:solidFill>
                  <a:latin typeface="Times New Roman"/>
                </a:rPr>
                <a:t>Sous vide machines vary in size and wattage. A smaller and less powerful machine may be easier to store and use, but it may also take longer to heat up the water and have a lower maximum capacity. On the other hand, a larger and more powerful machine may be faster and more efficient, but it may also take up more space and require more water. You’ll need to balance your preferences and available space with the amount of food you plan to cook at once.</a:t>
              </a:r>
            </a:p>
          </p:txBody>
        </p:sp>
      </p:grpSp>
      <p:grpSp>
        <p:nvGrpSpPr>
          <p:cNvPr name="Group 5" id="5"/>
          <p:cNvGrpSpPr/>
          <p:nvPr/>
        </p:nvGrpSpPr>
        <p:grpSpPr>
          <a:xfrm rot="0">
            <a:off x="-82550" y="9582357"/>
            <a:ext cx="18300700" cy="704643"/>
            <a:chOff x="0" y="0"/>
            <a:chExt cx="4819937" cy="185585"/>
          </a:xfrm>
        </p:grpSpPr>
        <p:sp>
          <p:nvSpPr>
            <p:cNvPr name="Freeform 6" id="6"/>
            <p:cNvSpPr/>
            <p:nvPr/>
          </p:nvSpPr>
          <p:spPr>
            <a:xfrm flipH="false" flipV="false" rot="0">
              <a:off x="0" y="0"/>
              <a:ext cx="4819938" cy="185585"/>
            </a:xfrm>
            <a:custGeom>
              <a:avLst/>
              <a:gdLst/>
              <a:ahLst/>
              <a:cxnLst/>
              <a:rect r="r" b="b" t="t" l="l"/>
              <a:pathLst>
                <a:path h="185585" w="4819938">
                  <a:moveTo>
                    <a:pt x="0" y="0"/>
                  </a:moveTo>
                  <a:lnTo>
                    <a:pt x="4819938" y="0"/>
                  </a:lnTo>
                  <a:lnTo>
                    <a:pt x="4819938" y="185585"/>
                  </a:lnTo>
                  <a:lnTo>
                    <a:pt x="0" y="185585"/>
                  </a:lnTo>
                  <a:close/>
                </a:path>
              </a:pathLst>
            </a:custGeom>
            <a:solidFill>
              <a:srgbClr val="FFFFF4"/>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1377330"/>
            <a:ext cx="10997285" cy="5122068"/>
            <a:chOff x="0" y="0"/>
            <a:chExt cx="14663047" cy="6829424"/>
          </a:xfrm>
        </p:grpSpPr>
        <p:sp>
          <p:nvSpPr>
            <p:cNvPr name="TextBox 3" id="3"/>
            <p:cNvSpPr txBox="true"/>
            <p:nvPr/>
          </p:nvSpPr>
          <p:spPr>
            <a:xfrm rot="0">
              <a:off x="4570" y="0"/>
              <a:ext cx="14658477" cy="3729311"/>
            </a:xfrm>
            <a:prstGeom prst="rect">
              <a:avLst/>
            </a:prstGeom>
          </p:spPr>
          <p:txBody>
            <a:bodyPr anchor="t" rtlCol="false" tIns="0" lIns="0" bIns="0" rIns="0">
              <a:spAutoFit/>
            </a:bodyPr>
            <a:lstStyle/>
            <a:p>
              <a:pPr algn="l" marL="0" indent="0" lvl="0">
                <a:lnSpc>
                  <a:spcPts val="6670"/>
                </a:lnSpc>
                <a:spcBef>
                  <a:spcPct val="0"/>
                </a:spcBef>
              </a:pPr>
              <a:r>
                <a:rPr lang="en-US" sz="7411" spc="44" strike="noStrike" u="none">
                  <a:solidFill>
                    <a:srgbClr val="000000"/>
                  </a:solidFill>
                  <a:latin typeface="Agrandir Wide"/>
                </a:rPr>
                <a:t>Temperature Accuracy and Stability</a:t>
              </a:r>
            </a:p>
          </p:txBody>
        </p:sp>
        <p:sp>
          <p:nvSpPr>
            <p:cNvPr name="TextBox 4" id="4"/>
            <p:cNvSpPr txBox="true"/>
            <p:nvPr/>
          </p:nvSpPr>
          <p:spPr>
            <a:xfrm rot="0">
              <a:off x="0" y="4357157"/>
              <a:ext cx="14663047" cy="2472267"/>
            </a:xfrm>
            <a:prstGeom prst="rect">
              <a:avLst/>
            </a:prstGeom>
          </p:spPr>
          <p:txBody>
            <a:bodyPr anchor="t" rtlCol="false" tIns="0" lIns="0" bIns="0" rIns="0">
              <a:spAutoFit/>
            </a:bodyPr>
            <a:lstStyle/>
            <a:p>
              <a:pPr algn="l" marL="0" indent="0" lvl="0">
                <a:lnSpc>
                  <a:spcPts val="2874"/>
                </a:lnSpc>
                <a:spcBef>
                  <a:spcPct val="0"/>
                </a:spcBef>
              </a:pPr>
              <a:r>
                <a:rPr lang="en-US" sz="2499" spc="-104" strike="noStrike" u="none">
                  <a:solidFill>
                    <a:srgbClr val="000000"/>
                  </a:solidFill>
                  <a:latin typeface="Times New Roman"/>
                </a:rPr>
                <a:t>One of the most crucial aspects of sous vide cooking is maintaining a precise and consistent temperature throughout the cooking process. A good sous vide machine should be able to heat the water to within 0.1°C of your desired temperature and keep it there without any fluctuations. You can check the temperature accuracy and stability of a sous vide machine by using a digital thermometer or by reading customer reviews.</a:t>
              </a:r>
            </a:p>
          </p:txBody>
        </p:sp>
      </p:grpSp>
      <p:grpSp>
        <p:nvGrpSpPr>
          <p:cNvPr name="Group 5" id="5"/>
          <p:cNvGrpSpPr/>
          <p:nvPr/>
        </p:nvGrpSpPr>
        <p:grpSpPr>
          <a:xfrm rot="0">
            <a:off x="-82550" y="9582357"/>
            <a:ext cx="18300700" cy="704643"/>
            <a:chOff x="0" y="0"/>
            <a:chExt cx="4819937" cy="185585"/>
          </a:xfrm>
        </p:grpSpPr>
        <p:sp>
          <p:nvSpPr>
            <p:cNvPr name="Freeform 6" id="6"/>
            <p:cNvSpPr/>
            <p:nvPr/>
          </p:nvSpPr>
          <p:spPr>
            <a:xfrm flipH="false" flipV="false" rot="0">
              <a:off x="0" y="0"/>
              <a:ext cx="4819938" cy="185585"/>
            </a:xfrm>
            <a:custGeom>
              <a:avLst/>
              <a:gdLst/>
              <a:ahLst/>
              <a:cxnLst/>
              <a:rect r="r" b="b" t="t" l="l"/>
              <a:pathLst>
                <a:path h="185585" w="4819938">
                  <a:moveTo>
                    <a:pt x="0" y="0"/>
                  </a:moveTo>
                  <a:lnTo>
                    <a:pt x="4819938" y="0"/>
                  </a:lnTo>
                  <a:lnTo>
                    <a:pt x="4819938" y="185585"/>
                  </a:lnTo>
                  <a:lnTo>
                    <a:pt x="0" y="185585"/>
                  </a:lnTo>
                  <a:close/>
                </a:path>
              </a:pathLst>
            </a:custGeom>
            <a:solidFill>
              <a:srgbClr val="FFFFF4"/>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8" id="8"/>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2" tooltip="https://www.mcnewsletters.com"/>
              </a:rPr>
              <a:t>MCNewsletters.com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1412063"/>
            <a:ext cx="10997285" cy="5449284"/>
            <a:chOff x="0" y="0"/>
            <a:chExt cx="14663047" cy="7265713"/>
          </a:xfrm>
        </p:grpSpPr>
        <p:sp>
          <p:nvSpPr>
            <p:cNvPr name="TextBox 3" id="3"/>
            <p:cNvSpPr txBox="true"/>
            <p:nvPr/>
          </p:nvSpPr>
          <p:spPr>
            <a:xfrm rot="0">
              <a:off x="4570" y="0"/>
              <a:ext cx="14658477" cy="3200400"/>
            </a:xfrm>
            <a:prstGeom prst="rect">
              <a:avLst/>
            </a:prstGeom>
          </p:spPr>
          <p:txBody>
            <a:bodyPr anchor="t" rtlCol="false" tIns="0" lIns="0" bIns="0" rIns="0">
              <a:spAutoFit/>
            </a:bodyPr>
            <a:lstStyle/>
            <a:p>
              <a:pPr algn="l" marL="0" indent="0" lvl="0">
                <a:lnSpc>
                  <a:spcPts val="8100"/>
                </a:lnSpc>
                <a:spcBef>
                  <a:spcPct val="0"/>
                </a:spcBef>
              </a:pPr>
              <a:r>
                <a:rPr lang="en-US" sz="9000" spc="54" strike="noStrike" u="none">
                  <a:solidFill>
                    <a:srgbClr val="000000"/>
                  </a:solidFill>
                  <a:latin typeface="Agrandir Wide"/>
                </a:rPr>
                <a:t>Ease of Use and Control</a:t>
              </a:r>
            </a:p>
          </p:txBody>
        </p:sp>
        <p:sp>
          <p:nvSpPr>
            <p:cNvPr name="TextBox 4" id="4"/>
            <p:cNvSpPr txBox="true"/>
            <p:nvPr/>
          </p:nvSpPr>
          <p:spPr>
            <a:xfrm rot="0">
              <a:off x="0" y="3828246"/>
              <a:ext cx="14663047" cy="3437467"/>
            </a:xfrm>
            <a:prstGeom prst="rect">
              <a:avLst/>
            </a:prstGeom>
          </p:spPr>
          <p:txBody>
            <a:bodyPr anchor="t" rtlCol="false" tIns="0" lIns="0" bIns="0" rIns="0">
              <a:spAutoFit/>
            </a:bodyPr>
            <a:lstStyle/>
            <a:p>
              <a:pPr algn="l" marL="0" indent="0" lvl="0">
                <a:lnSpc>
                  <a:spcPts val="2874"/>
                </a:lnSpc>
                <a:spcBef>
                  <a:spcPct val="0"/>
                </a:spcBef>
              </a:pPr>
              <a:r>
                <a:rPr lang="en-US" sz="2499" spc="-104" strike="noStrike" u="none">
                  <a:solidFill>
                    <a:srgbClr val="000000"/>
                  </a:solidFill>
                  <a:latin typeface="Times New Roman"/>
                </a:rPr>
                <a:t>Sous vide machines have different ways of setting and adjusting the temperature and timer. Some have physical buttons or dials on the device itself, while others rely on smartphone apps or voice assistants. Some have LED displays or indicators, while others have none. You’ll want to choose a sous vide machine that has a user-friendly interface that suits your preferences and needs. You’ll also want to consider how easy it is to attach and detach the device from the pot or container, as well as how easy it is to clean and store.</a:t>
              </a:r>
            </a:p>
          </p:txBody>
        </p:sp>
      </p:grpSp>
      <p:grpSp>
        <p:nvGrpSpPr>
          <p:cNvPr name="Group 5" id="5"/>
          <p:cNvGrpSpPr/>
          <p:nvPr/>
        </p:nvGrpSpPr>
        <p:grpSpPr>
          <a:xfrm rot="0">
            <a:off x="-82550" y="9582357"/>
            <a:ext cx="18300700" cy="704643"/>
            <a:chOff x="0" y="0"/>
            <a:chExt cx="4819937" cy="185585"/>
          </a:xfrm>
        </p:grpSpPr>
        <p:sp>
          <p:nvSpPr>
            <p:cNvPr name="Freeform 6" id="6"/>
            <p:cNvSpPr/>
            <p:nvPr/>
          </p:nvSpPr>
          <p:spPr>
            <a:xfrm flipH="false" flipV="false" rot="0">
              <a:off x="0" y="0"/>
              <a:ext cx="4819938" cy="185585"/>
            </a:xfrm>
            <a:custGeom>
              <a:avLst/>
              <a:gdLst/>
              <a:ahLst/>
              <a:cxnLst/>
              <a:rect r="r" b="b" t="t" l="l"/>
              <a:pathLst>
                <a:path h="185585" w="4819938">
                  <a:moveTo>
                    <a:pt x="0" y="0"/>
                  </a:moveTo>
                  <a:lnTo>
                    <a:pt x="4819938" y="0"/>
                  </a:lnTo>
                  <a:lnTo>
                    <a:pt x="4819938" y="185585"/>
                  </a:lnTo>
                  <a:lnTo>
                    <a:pt x="0" y="185585"/>
                  </a:lnTo>
                  <a:close/>
                </a:path>
              </a:pathLst>
            </a:custGeom>
            <a:solidFill>
              <a:srgbClr val="FFFFF4"/>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94142"/>
        </a:solidFill>
      </p:bgPr>
    </p:bg>
    <p:spTree>
      <p:nvGrpSpPr>
        <p:cNvPr id="1" name=""/>
        <p:cNvGrpSpPr/>
        <p:nvPr/>
      </p:nvGrpSpPr>
      <p:grpSpPr>
        <a:xfrm>
          <a:off x="0" y="0"/>
          <a:ext cx="0" cy="0"/>
          <a:chOff x="0" y="0"/>
          <a:chExt cx="0" cy="0"/>
        </a:xfrm>
      </p:grpSpPr>
      <p:grpSp>
        <p:nvGrpSpPr>
          <p:cNvPr name="Group 2" id="2"/>
          <p:cNvGrpSpPr/>
          <p:nvPr/>
        </p:nvGrpSpPr>
        <p:grpSpPr>
          <a:xfrm rot="0">
            <a:off x="1384300" y="2259788"/>
            <a:ext cx="10997285" cy="4782534"/>
            <a:chOff x="0" y="0"/>
            <a:chExt cx="14663047" cy="6376713"/>
          </a:xfrm>
        </p:grpSpPr>
        <p:sp>
          <p:nvSpPr>
            <p:cNvPr name="TextBox 3" id="3"/>
            <p:cNvSpPr txBox="true"/>
            <p:nvPr/>
          </p:nvSpPr>
          <p:spPr>
            <a:xfrm rot="0">
              <a:off x="4570" y="0"/>
              <a:ext cx="14658477" cy="1828800"/>
            </a:xfrm>
            <a:prstGeom prst="rect">
              <a:avLst/>
            </a:prstGeom>
          </p:spPr>
          <p:txBody>
            <a:bodyPr anchor="t" rtlCol="false" tIns="0" lIns="0" bIns="0" rIns="0">
              <a:spAutoFit/>
            </a:bodyPr>
            <a:lstStyle/>
            <a:p>
              <a:pPr algn="l" marL="0" indent="0" lvl="0">
                <a:lnSpc>
                  <a:spcPts val="8100"/>
                </a:lnSpc>
                <a:spcBef>
                  <a:spcPct val="0"/>
                </a:spcBef>
              </a:pPr>
              <a:r>
                <a:rPr lang="en-US" sz="9000" spc="54" strike="noStrike" u="none">
                  <a:solidFill>
                    <a:srgbClr val="000000"/>
                  </a:solidFill>
                  <a:latin typeface="Agrandir Wide"/>
                </a:rPr>
                <a:t>Extra Features</a:t>
              </a:r>
            </a:p>
          </p:txBody>
        </p:sp>
        <p:sp>
          <p:nvSpPr>
            <p:cNvPr name="TextBox 4" id="4"/>
            <p:cNvSpPr txBox="true"/>
            <p:nvPr/>
          </p:nvSpPr>
          <p:spPr>
            <a:xfrm rot="0">
              <a:off x="0" y="2456646"/>
              <a:ext cx="14663047" cy="3920067"/>
            </a:xfrm>
            <a:prstGeom prst="rect">
              <a:avLst/>
            </a:prstGeom>
          </p:spPr>
          <p:txBody>
            <a:bodyPr anchor="t" rtlCol="false" tIns="0" lIns="0" bIns="0" rIns="0">
              <a:spAutoFit/>
            </a:bodyPr>
            <a:lstStyle/>
            <a:p>
              <a:pPr algn="l" marL="0" indent="0" lvl="0">
                <a:lnSpc>
                  <a:spcPts val="2874"/>
                </a:lnSpc>
                <a:spcBef>
                  <a:spcPct val="0"/>
                </a:spcBef>
              </a:pPr>
              <a:r>
                <a:rPr lang="en-US" sz="2499" spc="-104" strike="noStrike" u="none">
                  <a:solidFill>
                    <a:srgbClr val="000000"/>
                  </a:solidFill>
                  <a:latin typeface="Times New Roman"/>
                </a:rPr>
                <a:t>Some sous vide machines have additional features that may enhance your cooking experience or offer more convenience. For example, some have built-in Wi-Fi or Bluetooth connectivity that allows you to monitor and control your cooking remotely via an app. Some have low-water alarms that alert you when the water level is too low. Some have recipe libraries that provide you with step-by-step instructions and tips for various dishes. Some have special modes or functions that let you customize your cooking settings. Depending on your budget and needs, you may want to look for a sous vide machine that has some of these extra features.</a:t>
              </a:r>
            </a:p>
          </p:txBody>
        </p:sp>
      </p:grpSp>
      <p:grpSp>
        <p:nvGrpSpPr>
          <p:cNvPr name="Group 5" id="5"/>
          <p:cNvGrpSpPr/>
          <p:nvPr/>
        </p:nvGrpSpPr>
        <p:grpSpPr>
          <a:xfrm rot="0">
            <a:off x="-82550" y="9582357"/>
            <a:ext cx="18300700" cy="704643"/>
            <a:chOff x="0" y="0"/>
            <a:chExt cx="4819937" cy="185585"/>
          </a:xfrm>
        </p:grpSpPr>
        <p:sp>
          <p:nvSpPr>
            <p:cNvPr name="Freeform 6" id="6"/>
            <p:cNvSpPr/>
            <p:nvPr/>
          </p:nvSpPr>
          <p:spPr>
            <a:xfrm flipH="false" flipV="false" rot="0">
              <a:off x="0" y="0"/>
              <a:ext cx="4819938" cy="185585"/>
            </a:xfrm>
            <a:custGeom>
              <a:avLst/>
              <a:gdLst/>
              <a:ahLst/>
              <a:cxnLst/>
              <a:rect r="r" b="b" t="t" l="l"/>
              <a:pathLst>
                <a:path h="185585" w="4819938">
                  <a:moveTo>
                    <a:pt x="0" y="0"/>
                  </a:moveTo>
                  <a:lnTo>
                    <a:pt x="4819938" y="0"/>
                  </a:lnTo>
                  <a:lnTo>
                    <a:pt x="4819938" y="185585"/>
                  </a:lnTo>
                  <a:lnTo>
                    <a:pt x="0" y="185585"/>
                  </a:lnTo>
                  <a:close/>
                </a:path>
              </a:pathLst>
            </a:custGeom>
            <a:solidFill>
              <a:srgbClr val="FFFFF4"/>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8" id="8"/>
          <p:cNvSpPr txBox="true"/>
          <p:nvPr/>
        </p:nvSpPr>
        <p:spPr>
          <a:xfrm rot="0">
            <a:off x="13309600" y="224774"/>
            <a:ext cx="4978400" cy="548005"/>
          </a:xfrm>
          <a:prstGeom prst="rect">
            <a:avLst/>
          </a:prstGeom>
        </p:spPr>
        <p:txBody>
          <a:bodyPr anchor="t" rtlCol="false" tIns="0" lIns="0" bIns="0" rIns="0">
            <a:spAutoFit/>
          </a:bodyPr>
          <a:lstStyle/>
          <a:p>
            <a:pPr algn="ctr">
              <a:lnSpc>
                <a:spcPts val="3920"/>
              </a:lnSpc>
            </a:pPr>
            <a:r>
              <a:rPr lang="en-US" sz="2800" u="sng">
                <a:solidFill>
                  <a:srgbClr val="FFFFF4"/>
                </a:solidFill>
                <a:latin typeface="Agrandir Wide"/>
                <a:hlinkClick r:id="rId2" tooltip="https://www.mcnewsletters.com"/>
              </a:rPr>
              <a:t>MCNewsletters.com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DAFw_gVPFr0</dc:identifier>
  <dcterms:modified xsi:type="dcterms:W3CDTF">2011-08-01T06:04:30Z</dcterms:modified>
  <cp:revision>1</cp:revision>
  <dc:title>Best Sous Vide Machines: A Guide for Home Cooks</dc:title>
</cp:coreProperties>
</file>